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0" r:id="rId3"/>
    <p:sldId id="271" r:id="rId4"/>
    <p:sldId id="276" r:id="rId5"/>
    <p:sldId id="266" r:id="rId6"/>
    <p:sldId id="278" r:id="rId7"/>
    <p:sldId id="279" r:id="rId8"/>
    <p:sldId id="284" r:id="rId9"/>
    <p:sldId id="268" r:id="rId10"/>
    <p:sldId id="281" r:id="rId11"/>
    <p:sldId id="272" r:id="rId1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anose="020B0604020202020204" pitchFamily="34" charset="0"/>
        <a:ea typeface="ヒラギノ角ゴ Pro W3" pitchFamily="4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CHUSSEAU" initials="IC" lastIdx="2" clrIdx="0">
    <p:extLst>
      <p:ext uri="{19B8F6BF-5375-455C-9EA6-DF929625EA0E}">
        <p15:presenceInfo xmlns:p15="http://schemas.microsoft.com/office/powerpoint/2012/main" userId="S-1-5-21-1629651560-3141509866-3791558595-3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58"/>
    <a:srgbClr val="00A09E"/>
    <a:srgbClr val="808080"/>
    <a:srgbClr val="EE8019"/>
    <a:srgbClr val="B0CB52"/>
    <a:srgbClr val="D9D9D9"/>
    <a:srgbClr val="FCFC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726" autoAdjust="0"/>
  </p:normalViewPr>
  <p:slideViewPr>
    <p:cSldViewPr>
      <p:cViewPr varScale="1">
        <p:scale>
          <a:sx n="55" d="100"/>
          <a:sy n="55" d="100"/>
        </p:scale>
        <p:origin x="1584" y="44"/>
      </p:cViewPr>
      <p:guideLst>
        <p:guide orient="horz" pos="2160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fr-FR" altLang="fr-FR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fr-FR" altLang="fr-FR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fr-FR" altLang="fr-FR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A0803FE5-B235-47B5-ABDB-B53B41A1198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407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22F8F-96A1-4BE1-87AC-ABE4A467BD6B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154A1-18FE-428C-9A9D-00BFACFF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https://www.associat</a:t>
            </a:r>
          </a:p>
          <a:p>
            <a:r>
              <a:rPr lang="fr-FR" dirty="0"/>
              <a:t>http://aprova84.org/wp-content/uploads/2015/03/FT-collegialite-oct15.pdfionmodeemploi.fr/article/la-presidence-collegiale-se-clarifie-dans-les-statuts.67554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154A1-18FE-428C-9A9D-00BFACFF16A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90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La </a:t>
            </a:r>
            <a:r>
              <a:rPr lang="fr-FR" dirty="0" err="1"/>
              <a:t>co</a:t>
            </a:r>
            <a:r>
              <a:rPr lang="fr-FR" dirty="0"/>
              <a:t> présidence peut être la solution à des difficultés comme  </a:t>
            </a:r>
          </a:p>
          <a:p>
            <a:pPr lvl="2"/>
            <a:r>
              <a:rPr lang="fr-FR" dirty="0"/>
              <a:t> L’absence de </a:t>
            </a:r>
            <a:r>
              <a:rPr lang="fr-FR" dirty="0" err="1"/>
              <a:t>candidat.e.s</a:t>
            </a:r>
            <a:r>
              <a:rPr lang="fr-FR" dirty="0"/>
              <a:t> à la présidence </a:t>
            </a:r>
          </a:p>
          <a:p>
            <a:pPr lvl="2"/>
            <a:r>
              <a:rPr lang="fr-FR" dirty="0"/>
              <a:t> La crainte d’une trop grande responsabilité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coprésidence concourt à l’expression de plus de démocratie et à la participation renforcée des membres de l’association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154A1-18FE-428C-9A9D-00BFACFF16A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25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Chercher quelles sont ces catégories d’association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154A1-18FE-428C-9A9D-00BFACFF16A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19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154A1-18FE-428C-9A9D-00BFACFF16A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86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personnes les plus qualifiées c’est vous !!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154A1-18FE-428C-9A9D-00BFACFF16A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7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https://www.passerelleco.info/article.php?id_article=98 </a:t>
            </a:r>
          </a:p>
          <a:p>
            <a:r>
              <a:rPr lang="fr-FR"/>
              <a:t>https://www.passerelleco.info/article.php?id_article=2280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154A1-18FE-428C-9A9D-00BFACFF16A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63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7" name="Picture 85" descr="PPT-bas.jpg                                                    0046299CMacintosh HD                   C5EEF6DD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91455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Freeform 14"/>
          <p:cNvSpPr>
            <a:spLocks/>
          </p:cNvSpPr>
          <p:nvPr userDrawn="1"/>
        </p:nvSpPr>
        <p:spPr bwMode="auto">
          <a:xfrm>
            <a:off x="-152400" y="2057400"/>
            <a:ext cx="9448800" cy="3733800"/>
          </a:xfrm>
          <a:custGeom>
            <a:avLst/>
            <a:gdLst>
              <a:gd name="T0" fmla="*/ 0 w 5952"/>
              <a:gd name="T1" fmla="*/ 1920 h 2400"/>
              <a:gd name="T2" fmla="*/ 624 w 5952"/>
              <a:gd name="T3" fmla="*/ 2304 h 2400"/>
              <a:gd name="T4" fmla="*/ 1152 w 5952"/>
              <a:gd name="T5" fmla="*/ 1344 h 2400"/>
              <a:gd name="T6" fmla="*/ 2736 w 5952"/>
              <a:gd name="T7" fmla="*/ 336 h 2400"/>
              <a:gd name="T8" fmla="*/ 4128 w 5952"/>
              <a:gd name="T9" fmla="*/ 1248 h 2400"/>
              <a:gd name="T10" fmla="*/ 5520 w 5952"/>
              <a:gd name="T11" fmla="*/ 1056 h 2400"/>
              <a:gd name="T12" fmla="*/ 5952 w 5952"/>
              <a:gd name="T13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52" h="2400">
                <a:moveTo>
                  <a:pt x="0" y="1920"/>
                </a:moveTo>
                <a:cubicBezTo>
                  <a:pt x="216" y="2160"/>
                  <a:pt x="432" y="2400"/>
                  <a:pt x="624" y="2304"/>
                </a:cubicBezTo>
                <a:cubicBezTo>
                  <a:pt x="816" y="2208"/>
                  <a:pt x="800" y="1672"/>
                  <a:pt x="1152" y="1344"/>
                </a:cubicBezTo>
                <a:cubicBezTo>
                  <a:pt x="1504" y="1016"/>
                  <a:pt x="2240" y="352"/>
                  <a:pt x="2736" y="336"/>
                </a:cubicBezTo>
                <a:cubicBezTo>
                  <a:pt x="3232" y="320"/>
                  <a:pt x="3664" y="1128"/>
                  <a:pt x="4128" y="1248"/>
                </a:cubicBezTo>
                <a:cubicBezTo>
                  <a:pt x="4592" y="1368"/>
                  <a:pt x="5216" y="1264"/>
                  <a:pt x="5520" y="1056"/>
                </a:cubicBezTo>
                <a:cubicBezTo>
                  <a:pt x="5824" y="848"/>
                  <a:pt x="5888" y="424"/>
                  <a:pt x="5952" y="0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9" name="Freeform 57"/>
          <p:cNvSpPr>
            <a:spLocks/>
          </p:cNvSpPr>
          <p:nvPr userDrawn="1"/>
        </p:nvSpPr>
        <p:spPr bwMode="auto">
          <a:xfrm>
            <a:off x="393700" y="1676400"/>
            <a:ext cx="3914775" cy="4495800"/>
          </a:xfrm>
          <a:custGeom>
            <a:avLst/>
            <a:gdLst>
              <a:gd name="T0" fmla="*/ 664 w 2424"/>
              <a:gd name="T1" fmla="*/ 0 h 2832"/>
              <a:gd name="T2" fmla="*/ 40 w 2424"/>
              <a:gd name="T3" fmla="*/ 384 h 2832"/>
              <a:gd name="T4" fmla="*/ 904 w 2424"/>
              <a:gd name="T5" fmla="*/ 768 h 2832"/>
              <a:gd name="T6" fmla="*/ 1000 w 2424"/>
              <a:gd name="T7" fmla="*/ 1968 h 2832"/>
              <a:gd name="T8" fmla="*/ 2248 w 2424"/>
              <a:gd name="T9" fmla="*/ 2064 h 2832"/>
              <a:gd name="T10" fmla="*/ 2056 w 2424"/>
              <a:gd name="T11" fmla="*/ 1344 h 2832"/>
              <a:gd name="T12" fmla="*/ 1288 w 2424"/>
              <a:gd name="T13" fmla="*/ 1776 h 2832"/>
              <a:gd name="T14" fmla="*/ 2200 w 2424"/>
              <a:gd name="T15" fmla="*/ 2544 h 2832"/>
              <a:gd name="T16" fmla="*/ 1912 w 2424"/>
              <a:gd name="T17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24" h="2832">
                <a:moveTo>
                  <a:pt x="664" y="0"/>
                </a:moveTo>
                <a:cubicBezTo>
                  <a:pt x="332" y="128"/>
                  <a:pt x="0" y="256"/>
                  <a:pt x="40" y="384"/>
                </a:cubicBezTo>
                <a:cubicBezTo>
                  <a:pt x="80" y="512"/>
                  <a:pt x="744" y="504"/>
                  <a:pt x="904" y="768"/>
                </a:cubicBezTo>
                <a:cubicBezTo>
                  <a:pt x="1064" y="1032"/>
                  <a:pt x="776" y="1752"/>
                  <a:pt x="1000" y="1968"/>
                </a:cubicBezTo>
                <a:cubicBezTo>
                  <a:pt x="1224" y="2184"/>
                  <a:pt x="2072" y="2168"/>
                  <a:pt x="2248" y="2064"/>
                </a:cubicBezTo>
                <a:cubicBezTo>
                  <a:pt x="2424" y="1960"/>
                  <a:pt x="2216" y="1392"/>
                  <a:pt x="2056" y="1344"/>
                </a:cubicBezTo>
                <a:cubicBezTo>
                  <a:pt x="1896" y="1296"/>
                  <a:pt x="1264" y="1576"/>
                  <a:pt x="1288" y="1776"/>
                </a:cubicBezTo>
                <a:cubicBezTo>
                  <a:pt x="1312" y="1976"/>
                  <a:pt x="2096" y="2368"/>
                  <a:pt x="2200" y="2544"/>
                </a:cubicBezTo>
                <a:cubicBezTo>
                  <a:pt x="2304" y="2720"/>
                  <a:pt x="1960" y="2784"/>
                  <a:pt x="1912" y="2832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2" name="Freeform 60"/>
          <p:cNvSpPr>
            <a:spLocks/>
          </p:cNvSpPr>
          <p:nvPr userDrawn="1"/>
        </p:nvSpPr>
        <p:spPr bwMode="auto">
          <a:xfrm>
            <a:off x="5486400" y="1447800"/>
            <a:ext cx="3314700" cy="1422400"/>
          </a:xfrm>
          <a:custGeom>
            <a:avLst/>
            <a:gdLst>
              <a:gd name="T0" fmla="*/ 384 w 2088"/>
              <a:gd name="T1" fmla="*/ 144 h 896"/>
              <a:gd name="T2" fmla="*/ 240 w 2088"/>
              <a:gd name="T3" fmla="*/ 816 h 896"/>
              <a:gd name="T4" fmla="*/ 1824 w 2088"/>
              <a:gd name="T5" fmla="*/ 624 h 896"/>
              <a:gd name="T6" fmla="*/ 1824 w 2088"/>
              <a:gd name="T7" fmla="*/ 192 h 896"/>
              <a:gd name="T8" fmla="*/ 1584 w 2088"/>
              <a:gd name="T9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8" h="896">
                <a:moveTo>
                  <a:pt x="384" y="144"/>
                </a:moveTo>
                <a:cubicBezTo>
                  <a:pt x="192" y="440"/>
                  <a:pt x="0" y="736"/>
                  <a:pt x="240" y="816"/>
                </a:cubicBezTo>
                <a:cubicBezTo>
                  <a:pt x="480" y="896"/>
                  <a:pt x="1560" y="728"/>
                  <a:pt x="1824" y="624"/>
                </a:cubicBezTo>
                <a:cubicBezTo>
                  <a:pt x="2088" y="520"/>
                  <a:pt x="1864" y="296"/>
                  <a:pt x="1824" y="192"/>
                </a:cubicBezTo>
                <a:cubicBezTo>
                  <a:pt x="1784" y="88"/>
                  <a:pt x="1624" y="32"/>
                  <a:pt x="1584" y="0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5" name="Freeform 63"/>
          <p:cNvSpPr>
            <a:spLocks/>
          </p:cNvSpPr>
          <p:nvPr userDrawn="1"/>
        </p:nvSpPr>
        <p:spPr bwMode="auto">
          <a:xfrm>
            <a:off x="6172200" y="4762500"/>
            <a:ext cx="2971800" cy="1409700"/>
          </a:xfrm>
          <a:custGeom>
            <a:avLst/>
            <a:gdLst>
              <a:gd name="T0" fmla="*/ 80 w 1616"/>
              <a:gd name="T1" fmla="*/ 888 h 888"/>
              <a:gd name="T2" fmla="*/ 32 w 1616"/>
              <a:gd name="T3" fmla="*/ 648 h 888"/>
              <a:gd name="T4" fmla="*/ 272 w 1616"/>
              <a:gd name="T5" fmla="*/ 312 h 888"/>
              <a:gd name="T6" fmla="*/ 704 w 1616"/>
              <a:gd name="T7" fmla="*/ 120 h 888"/>
              <a:gd name="T8" fmla="*/ 1616 w 1616"/>
              <a:gd name="T9" fmla="*/ 24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6" h="888">
                <a:moveTo>
                  <a:pt x="80" y="888"/>
                </a:moveTo>
                <a:cubicBezTo>
                  <a:pt x="40" y="816"/>
                  <a:pt x="0" y="744"/>
                  <a:pt x="32" y="648"/>
                </a:cubicBezTo>
                <a:cubicBezTo>
                  <a:pt x="64" y="552"/>
                  <a:pt x="160" y="400"/>
                  <a:pt x="272" y="312"/>
                </a:cubicBezTo>
                <a:cubicBezTo>
                  <a:pt x="384" y="224"/>
                  <a:pt x="480" y="168"/>
                  <a:pt x="704" y="120"/>
                </a:cubicBezTo>
                <a:cubicBezTo>
                  <a:pt x="928" y="72"/>
                  <a:pt x="1368" y="0"/>
                  <a:pt x="1616" y="24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7" name="Freeform 65"/>
          <p:cNvSpPr>
            <a:spLocks/>
          </p:cNvSpPr>
          <p:nvPr userDrawn="1"/>
        </p:nvSpPr>
        <p:spPr bwMode="auto">
          <a:xfrm>
            <a:off x="-406400" y="2438400"/>
            <a:ext cx="1473200" cy="3733800"/>
          </a:xfrm>
          <a:custGeom>
            <a:avLst/>
            <a:gdLst>
              <a:gd name="T0" fmla="*/ 192 w 928"/>
              <a:gd name="T1" fmla="*/ 0 h 2352"/>
              <a:gd name="T2" fmla="*/ 144 w 928"/>
              <a:gd name="T3" fmla="*/ 96 h 2352"/>
              <a:gd name="T4" fmla="*/ 0 w 928"/>
              <a:gd name="T5" fmla="*/ 432 h 2352"/>
              <a:gd name="T6" fmla="*/ 144 w 928"/>
              <a:gd name="T7" fmla="*/ 1008 h 2352"/>
              <a:gd name="T8" fmla="*/ 816 w 928"/>
              <a:gd name="T9" fmla="*/ 1776 h 2352"/>
              <a:gd name="T10" fmla="*/ 816 w 928"/>
              <a:gd name="T11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8" h="2352">
                <a:moveTo>
                  <a:pt x="192" y="0"/>
                </a:moveTo>
                <a:cubicBezTo>
                  <a:pt x="184" y="12"/>
                  <a:pt x="176" y="24"/>
                  <a:pt x="144" y="96"/>
                </a:cubicBezTo>
                <a:cubicBezTo>
                  <a:pt x="112" y="168"/>
                  <a:pt x="0" y="280"/>
                  <a:pt x="0" y="432"/>
                </a:cubicBezTo>
                <a:cubicBezTo>
                  <a:pt x="0" y="584"/>
                  <a:pt x="8" y="784"/>
                  <a:pt x="144" y="1008"/>
                </a:cubicBezTo>
                <a:cubicBezTo>
                  <a:pt x="280" y="1232"/>
                  <a:pt x="704" y="1552"/>
                  <a:pt x="816" y="1776"/>
                </a:cubicBezTo>
                <a:cubicBezTo>
                  <a:pt x="928" y="2000"/>
                  <a:pt x="664" y="2272"/>
                  <a:pt x="816" y="2352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2" name="Freeform 70"/>
          <p:cNvSpPr>
            <a:spLocks/>
          </p:cNvSpPr>
          <p:nvPr userDrawn="1"/>
        </p:nvSpPr>
        <p:spPr bwMode="auto">
          <a:xfrm>
            <a:off x="3886200" y="1676400"/>
            <a:ext cx="2933700" cy="4495800"/>
          </a:xfrm>
          <a:custGeom>
            <a:avLst/>
            <a:gdLst>
              <a:gd name="T0" fmla="*/ 360 w 1848"/>
              <a:gd name="T1" fmla="*/ 0 h 2832"/>
              <a:gd name="T2" fmla="*/ 72 w 1848"/>
              <a:gd name="T3" fmla="*/ 192 h 2832"/>
              <a:gd name="T4" fmla="*/ 216 w 1848"/>
              <a:gd name="T5" fmla="*/ 528 h 2832"/>
              <a:gd name="T6" fmla="*/ 1368 w 1848"/>
              <a:gd name="T7" fmla="*/ 624 h 2832"/>
              <a:gd name="T8" fmla="*/ 1080 w 1848"/>
              <a:gd name="T9" fmla="*/ 1392 h 2832"/>
              <a:gd name="T10" fmla="*/ 1128 w 1848"/>
              <a:gd name="T11" fmla="*/ 2064 h 2832"/>
              <a:gd name="T12" fmla="*/ 1752 w 1848"/>
              <a:gd name="T13" fmla="*/ 2448 h 2832"/>
              <a:gd name="T14" fmla="*/ 1704 w 1848"/>
              <a:gd name="T1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48" h="2832">
                <a:moveTo>
                  <a:pt x="360" y="0"/>
                </a:moveTo>
                <a:cubicBezTo>
                  <a:pt x="228" y="52"/>
                  <a:pt x="96" y="104"/>
                  <a:pt x="72" y="192"/>
                </a:cubicBezTo>
                <a:cubicBezTo>
                  <a:pt x="48" y="280"/>
                  <a:pt x="0" y="456"/>
                  <a:pt x="216" y="528"/>
                </a:cubicBezTo>
                <a:cubicBezTo>
                  <a:pt x="432" y="600"/>
                  <a:pt x="1224" y="480"/>
                  <a:pt x="1368" y="624"/>
                </a:cubicBezTo>
                <a:cubicBezTo>
                  <a:pt x="1512" y="768"/>
                  <a:pt x="1120" y="1152"/>
                  <a:pt x="1080" y="1392"/>
                </a:cubicBezTo>
                <a:cubicBezTo>
                  <a:pt x="1040" y="1632"/>
                  <a:pt x="1016" y="1888"/>
                  <a:pt x="1128" y="2064"/>
                </a:cubicBezTo>
                <a:cubicBezTo>
                  <a:pt x="1240" y="2240"/>
                  <a:pt x="1656" y="2320"/>
                  <a:pt x="1752" y="2448"/>
                </a:cubicBezTo>
                <a:cubicBezTo>
                  <a:pt x="1848" y="2576"/>
                  <a:pt x="1776" y="2704"/>
                  <a:pt x="1704" y="2832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" name="Freeform 71"/>
          <p:cNvSpPr>
            <a:spLocks/>
          </p:cNvSpPr>
          <p:nvPr userDrawn="1"/>
        </p:nvSpPr>
        <p:spPr bwMode="auto">
          <a:xfrm>
            <a:off x="2667000" y="1524000"/>
            <a:ext cx="3406775" cy="4648200"/>
          </a:xfrm>
          <a:custGeom>
            <a:avLst/>
            <a:gdLst>
              <a:gd name="T0" fmla="*/ 0 w 2040"/>
              <a:gd name="T1" fmla="*/ 0 h 2784"/>
              <a:gd name="T2" fmla="*/ 432 w 2040"/>
              <a:gd name="T3" fmla="*/ 144 h 2784"/>
              <a:gd name="T4" fmla="*/ 336 w 2040"/>
              <a:gd name="T5" fmla="*/ 816 h 2784"/>
              <a:gd name="T6" fmla="*/ 288 w 2040"/>
              <a:gd name="T7" fmla="*/ 1536 h 2784"/>
              <a:gd name="T8" fmla="*/ 1200 w 2040"/>
              <a:gd name="T9" fmla="*/ 1920 h 2784"/>
              <a:gd name="T10" fmla="*/ 1488 w 2040"/>
              <a:gd name="T11" fmla="*/ 1344 h 2784"/>
              <a:gd name="T12" fmla="*/ 1056 w 2040"/>
              <a:gd name="T13" fmla="*/ 1104 h 2784"/>
              <a:gd name="T14" fmla="*/ 1104 w 2040"/>
              <a:gd name="T15" fmla="*/ 1440 h 2784"/>
              <a:gd name="T16" fmla="*/ 1872 w 2040"/>
              <a:gd name="T17" fmla="*/ 1776 h 2784"/>
              <a:gd name="T18" fmla="*/ 1968 w 2040"/>
              <a:gd name="T19" fmla="*/ 2256 h 2784"/>
              <a:gd name="T20" fmla="*/ 1440 w 2040"/>
              <a:gd name="T21" fmla="*/ 2544 h 2784"/>
              <a:gd name="T22" fmla="*/ 1104 w 2040"/>
              <a:gd name="T23" fmla="*/ 2496 h 2784"/>
              <a:gd name="T24" fmla="*/ 960 w 2040"/>
              <a:gd name="T25" fmla="*/ 2784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0" h="2784">
                <a:moveTo>
                  <a:pt x="0" y="0"/>
                </a:moveTo>
                <a:cubicBezTo>
                  <a:pt x="188" y="4"/>
                  <a:pt x="376" y="8"/>
                  <a:pt x="432" y="144"/>
                </a:cubicBezTo>
                <a:cubicBezTo>
                  <a:pt x="488" y="280"/>
                  <a:pt x="360" y="584"/>
                  <a:pt x="336" y="816"/>
                </a:cubicBezTo>
                <a:cubicBezTo>
                  <a:pt x="312" y="1048"/>
                  <a:pt x="144" y="1352"/>
                  <a:pt x="288" y="1536"/>
                </a:cubicBezTo>
                <a:cubicBezTo>
                  <a:pt x="432" y="1720"/>
                  <a:pt x="1000" y="1952"/>
                  <a:pt x="1200" y="1920"/>
                </a:cubicBezTo>
                <a:cubicBezTo>
                  <a:pt x="1400" y="1888"/>
                  <a:pt x="1512" y="1480"/>
                  <a:pt x="1488" y="1344"/>
                </a:cubicBezTo>
                <a:cubicBezTo>
                  <a:pt x="1464" y="1208"/>
                  <a:pt x="1120" y="1088"/>
                  <a:pt x="1056" y="1104"/>
                </a:cubicBezTo>
                <a:cubicBezTo>
                  <a:pt x="992" y="1120"/>
                  <a:pt x="968" y="1328"/>
                  <a:pt x="1104" y="1440"/>
                </a:cubicBezTo>
                <a:cubicBezTo>
                  <a:pt x="1240" y="1552"/>
                  <a:pt x="1728" y="1640"/>
                  <a:pt x="1872" y="1776"/>
                </a:cubicBezTo>
                <a:cubicBezTo>
                  <a:pt x="2016" y="1912"/>
                  <a:pt x="2040" y="2128"/>
                  <a:pt x="1968" y="2256"/>
                </a:cubicBezTo>
                <a:cubicBezTo>
                  <a:pt x="1896" y="2384"/>
                  <a:pt x="1584" y="2504"/>
                  <a:pt x="1440" y="2544"/>
                </a:cubicBezTo>
                <a:cubicBezTo>
                  <a:pt x="1296" y="2584"/>
                  <a:pt x="1184" y="2456"/>
                  <a:pt x="1104" y="2496"/>
                </a:cubicBezTo>
                <a:cubicBezTo>
                  <a:pt x="1024" y="2536"/>
                  <a:pt x="984" y="2736"/>
                  <a:pt x="960" y="2784"/>
                </a:cubicBezTo>
              </a:path>
            </a:pathLst>
          </a:custGeom>
          <a:noFill/>
          <a:ln w="3175" cap="flat">
            <a:solidFill>
              <a:srgbClr val="D9D9D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123" name="Picture 51" descr="PPT-haut.jpg                                                   002D0B52Macintosh HD                   C5EEF6DD: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3124200"/>
            <a:ext cx="7391400" cy="685800"/>
          </a:xfrm>
        </p:spPr>
        <p:txBody>
          <a:bodyPr/>
          <a:lstStyle>
            <a:lvl1pPr algn="ctr">
              <a:defRPr sz="4000" b="1">
                <a:solidFill>
                  <a:srgbClr val="B63388"/>
                </a:solidFill>
              </a:defRPr>
            </a:lvl1pPr>
          </a:lstStyle>
          <a:p>
            <a:pPr lvl="0"/>
            <a:r>
              <a:rPr lang="fr-FR" altLang="fr-FR" noProof="0"/>
              <a:t>Modifiez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086600" cy="381000"/>
          </a:xfrm>
        </p:spPr>
        <p:txBody>
          <a:bodyPr/>
          <a:lstStyle>
            <a:lvl1pPr marL="0" indent="0" algn="ctr">
              <a:buFont typeface="Zapf Dingbats" pitchFamily="48" charset="2"/>
              <a:buNone/>
              <a:defRPr sz="1800">
                <a:solidFill>
                  <a:srgbClr val="EE8019"/>
                </a:solidFill>
              </a:defRPr>
            </a:lvl1pPr>
          </a:lstStyle>
          <a:p>
            <a:pPr lvl="0"/>
            <a:r>
              <a:rPr lang="fr-FR" altLang="fr-FR" noProof="0"/>
              <a:t>Modifiez le style des sous-titres du masque</a:t>
            </a:r>
          </a:p>
        </p:txBody>
      </p:sp>
      <p:grpSp>
        <p:nvGrpSpPr>
          <p:cNvPr id="3150" name="Group 78"/>
          <p:cNvGrpSpPr>
            <a:grpSpLocks/>
          </p:cNvGrpSpPr>
          <p:nvPr userDrawn="1"/>
        </p:nvGrpSpPr>
        <p:grpSpPr bwMode="auto">
          <a:xfrm>
            <a:off x="836613" y="5486400"/>
            <a:ext cx="153987" cy="152400"/>
            <a:chOff x="527" y="3456"/>
            <a:chExt cx="97" cy="96"/>
          </a:xfrm>
        </p:grpSpPr>
        <p:sp>
          <p:nvSpPr>
            <p:cNvPr id="3103" name="Line 31"/>
            <p:cNvSpPr>
              <a:spLocks noChangeShapeType="1"/>
            </p:cNvSpPr>
            <p:nvPr userDrawn="1"/>
          </p:nvSpPr>
          <p:spPr bwMode="auto">
            <a:xfrm>
              <a:off x="527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4" name="Line 32"/>
            <p:cNvSpPr>
              <a:spLocks noChangeShapeType="1"/>
            </p:cNvSpPr>
            <p:nvPr userDrawn="1"/>
          </p:nvSpPr>
          <p:spPr bwMode="auto">
            <a:xfrm>
              <a:off x="575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5" name="Line 33"/>
            <p:cNvSpPr>
              <a:spLocks noChangeShapeType="1"/>
            </p:cNvSpPr>
            <p:nvPr userDrawn="1"/>
          </p:nvSpPr>
          <p:spPr bwMode="auto">
            <a:xfrm rot="2700000">
              <a:off x="528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6" name="Line 34"/>
            <p:cNvSpPr>
              <a:spLocks noChangeShapeType="1"/>
            </p:cNvSpPr>
            <p:nvPr userDrawn="1"/>
          </p:nvSpPr>
          <p:spPr bwMode="auto">
            <a:xfrm rot="2700000">
              <a:off x="576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07" name="Line 35"/>
          <p:cNvSpPr>
            <a:spLocks noChangeShapeType="1"/>
          </p:cNvSpPr>
          <p:nvPr userDrawn="1"/>
        </p:nvSpPr>
        <p:spPr bwMode="auto">
          <a:xfrm>
            <a:off x="2970213" y="5029200"/>
            <a:ext cx="152400" cy="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8" name="Line 36"/>
          <p:cNvSpPr>
            <a:spLocks noChangeShapeType="1"/>
          </p:cNvSpPr>
          <p:nvPr userDrawn="1"/>
        </p:nvSpPr>
        <p:spPr bwMode="auto">
          <a:xfrm>
            <a:off x="3046413" y="4953000"/>
            <a:ext cx="0" cy="15240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9" name="Line 37"/>
          <p:cNvSpPr>
            <a:spLocks noChangeShapeType="1"/>
          </p:cNvSpPr>
          <p:nvPr userDrawn="1"/>
        </p:nvSpPr>
        <p:spPr bwMode="auto">
          <a:xfrm rot="2700000">
            <a:off x="2971800" y="5029200"/>
            <a:ext cx="152400" cy="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0" name="Line 38"/>
          <p:cNvSpPr>
            <a:spLocks noChangeShapeType="1"/>
          </p:cNvSpPr>
          <p:nvPr userDrawn="1"/>
        </p:nvSpPr>
        <p:spPr bwMode="auto">
          <a:xfrm rot="2700000">
            <a:off x="3048000" y="4953000"/>
            <a:ext cx="0" cy="152400"/>
          </a:xfrm>
          <a:prstGeom prst="line">
            <a:avLst/>
          </a:prstGeom>
          <a:noFill/>
          <a:ln w="19050">
            <a:solidFill>
              <a:srgbClr val="00A09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1" name="Line 39"/>
          <p:cNvSpPr>
            <a:spLocks noChangeShapeType="1"/>
          </p:cNvSpPr>
          <p:nvPr userDrawn="1"/>
        </p:nvSpPr>
        <p:spPr bwMode="auto">
          <a:xfrm>
            <a:off x="5867400" y="5181600"/>
            <a:ext cx="152400" cy="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2" name="Line 40"/>
          <p:cNvSpPr>
            <a:spLocks noChangeShapeType="1"/>
          </p:cNvSpPr>
          <p:nvPr userDrawn="1"/>
        </p:nvSpPr>
        <p:spPr bwMode="auto">
          <a:xfrm>
            <a:off x="5943600" y="5105400"/>
            <a:ext cx="0" cy="15240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" name="Line 41"/>
          <p:cNvSpPr>
            <a:spLocks noChangeShapeType="1"/>
          </p:cNvSpPr>
          <p:nvPr userDrawn="1"/>
        </p:nvSpPr>
        <p:spPr bwMode="auto">
          <a:xfrm rot="2700000">
            <a:off x="5868988" y="5181600"/>
            <a:ext cx="152400" cy="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4" name="Line 42"/>
          <p:cNvSpPr>
            <a:spLocks noChangeShapeType="1"/>
          </p:cNvSpPr>
          <p:nvPr userDrawn="1"/>
        </p:nvSpPr>
        <p:spPr bwMode="auto">
          <a:xfrm rot="2700000">
            <a:off x="5945188" y="5105400"/>
            <a:ext cx="0" cy="152400"/>
          </a:xfrm>
          <a:prstGeom prst="line">
            <a:avLst/>
          </a:prstGeom>
          <a:noFill/>
          <a:ln w="19050">
            <a:solidFill>
              <a:srgbClr val="B63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9" name="Line 17"/>
          <p:cNvSpPr>
            <a:spLocks noChangeShapeType="1"/>
          </p:cNvSpPr>
          <p:nvPr userDrawn="1"/>
        </p:nvSpPr>
        <p:spPr bwMode="auto">
          <a:xfrm>
            <a:off x="3124200" y="2971800"/>
            <a:ext cx="152400" cy="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0" name="Line 18"/>
          <p:cNvSpPr>
            <a:spLocks noChangeShapeType="1"/>
          </p:cNvSpPr>
          <p:nvPr userDrawn="1"/>
        </p:nvSpPr>
        <p:spPr bwMode="auto">
          <a:xfrm>
            <a:off x="3200400" y="2895600"/>
            <a:ext cx="0" cy="15240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1" name="Line 29"/>
          <p:cNvSpPr>
            <a:spLocks noChangeShapeType="1"/>
          </p:cNvSpPr>
          <p:nvPr userDrawn="1"/>
        </p:nvSpPr>
        <p:spPr bwMode="auto">
          <a:xfrm rot="2700000">
            <a:off x="3125788" y="2971800"/>
            <a:ext cx="152400" cy="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" name="Line 30"/>
          <p:cNvSpPr>
            <a:spLocks noChangeShapeType="1"/>
          </p:cNvSpPr>
          <p:nvPr userDrawn="1"/>
        </p:nvSpPr>
        <p:spPr bwMode="auto">
          <a:xfrm rot="2700000">
            <a:off x="3201988" y="2895600"/>
            <a:ext cx="0" cy="152400"/>
          </a:xfrm>
          <a:prstGeom prst="line">
            <a:avLst/>
          </a:prstGeom>
          <a:noFill/>
          <a:ln w="19050">
            <a:solidFill>
              <a:srgbClr val="B0CB5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44" name="Group 72"/>
          <p:cNvGrpSpPr>
            <a:grpSpLocks/>
          </p:cNvGrpSpPr>
          <p:nvPr userDrawn="1"/>
        </p:nvGrpSpPr>
        <p:grpSpPr bwMode="auto">
          <a:xfrm>
            <a:off x="6400800" y="5334000"/>
            <a:ext cx="153988" cy="152400"/>
            <a:chOff x="4032" y="3360"/>
            <a:chExt cx="97" cy="96"/>
          </a:xfrm>
        </p:grpSpPr>
        <p:sp>
          <p:nvSpPr>
            <p:cNvPr id="3115" name="Line 43"/>
            <p:cNvSpPr>
              <a:spLocks noChangeShapeType="1"/>
            </p:cNvSpPr>
            <p:nvPr userDrawn="1"/>
          </p:nvSpPr>
          <p:spPr bwMode="auto">
            <a:xfrm>
              <a:off x="4032" y="3408"/>
              <a:ext cx="96" cy="0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6" name="Line 44"/>
            <p:cNvSpPr>
              <a:spLocks noChangeShapeType="1"/>
            </p:cNvSpPr>
            <p:nvPr userDrawn="1"/>
          </p:nvSpPr>
          <p:spPr bwMode="auto">
            <a:xfrm>
              <a:off x="4080" y="3360"/>
              <a:ext cx="0" cy="96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7" name="Line 45"/>
            <p:cNvSpPr>
              <a:spLocks noChangeShapeType="1"/>
            </p:cNvSpPr>
            <p:nvPr userDrawn="1"/>
          </p:nvSpPr>
          <p:spPr bwMode="auto">
            <a:xfrm rot="2700000">
              <a:off x="4033" y="3408"/>
              <a:ext cx="96" cy="0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8" name="Line 46"/>
            <p:cNvSpPr>
              <a:spLocks noChangeShapeType="1"/>
            </p:cNvSpPr>
            <p:nvPr userDrawn="1"/>
          </p:nvSpPr>
          <p:spPr bwMode="auto">
            <a:xfrm rot="2700000">
              <a:off x="4081" y="3360"/>
              <a:ext cx="0" cy="96"/>
            </a:xfrm>
            <a:prstGeom prst="line">
              <a:avLst/>
            </a:prstGeom>
            <a:noFill/>
            <a:ln w="19050">
              <a:solidFill>
                <a:srgbClr val="EE80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51" name="Group 79"/>
          <p:cNvGrpSpPr>
            <a:grpSpLocks/>
          </p:cNvGrpSpPr>
          <p:nvPr userDrawn="1"/>
        </p:nvGrpSpPr>
        <p:grpSpPr bwMode="auto">
          <a:xfrm>
            <a:off x="6019800" y="2743200"/>
            <a:ext cx="153988" cy="152400"/>
            <a:chOff x="527" y="3456"/>
            <a:chExt cx="97" cy="96"/>
          </a:xfrm>
        </p:grpSpPr>
        <p:sp>
          <p:nvSpPr>
            <p:cNvPr id="3152" name="Line 80"/>
            <p:cNvSpPr>
              <a:spLocks noChangeShapeType="1"/>
            </p:cNvSpPr>
            <p:nvPr userDrawn="1"/>
          </p:nvSpPr>
          <p:spPr bwMode="auto">
            <a:xfrm>
              <a:off x="527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3" name="Line 81"/>
            <p:cNvSpPr>
              <a:spLocks noChangeShapeType="1"/>
            </p:cNvSpPr>
            <p:nvPr userDrawn="1"/>
          </p:nvSpPr>
          <p:spPr bwMode="auto">
            <a:xfrm>
              <a:off x="575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" name="Line 82"/>
            <p:cNvSpPr>
              <a:spLocks noChangeShapeType="1"/>
            </p:cNvSpPr>
            <p:nvPr userDrawn="1"/>
          </p:nvSpPr>
          <p:spPr bwMode="auto">
            <a:xfrm rot="2700000">
              <a:off x="528" y="3504"/>
              <a:ext cx="96" cy="0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5" name="Line 83"/>
            <p:cNvSpPr>
              <a:spLocks noChangeShapeType="1"/>
            </p:cNvSpPr>
            <p:nvPr userDrawn="1"/>
          </p:nvSpPr>
          <p:spPr bwMode="auto">
            <a:xfrm rot="2700000">
              <a:off x="576" y="3456"/>
              <a:ext cx="0" cy="96"/>
            </a:xfrm>
            <a:prstGeom prst="line">
              <a:avLst/>
            </a:prstGeom>
            <a:noFill/>
            <a:ln w="19050">
              <a:solidFill>
                <a:srgbClr val="E51B5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56" name="Rectangle 84"/>
          <p:cNvSpPr>
            <a:spLocks noChangeArrowheads="1"/>
          </p:cNvSpPr>
          <p:nvPr userDrawn="1"/>
        </p:nvSpPr>
        <p:spPr bwMode="auto">
          <a:xfrm>
            <a:off x="238125" y="596106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2476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990600"/>
            <a:ext cx="1943100" cy="53340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990600"/>
            <a:ext cx="5676900" cy="53340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27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214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134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57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03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317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8985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86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6161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764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0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1295400" y="6553200"/>
            <a:ext cx="655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46" tIns="47874" rIns="95746" bIns="47874" anchor="ctr"/>
          <a:lstStyle>
            <a:lvl1pPr defTabSz="9572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pPr algn="ctr" eaLnBrk="1" hangingPunct="1"/>
            <a:fld id="{04DBC3E9-5542-4483-A327-273D66667CAE}" type="slidenum">
              <a:rPr lang="fr-FR" altLang="fr-FR" sz="1000" baseline="0">
                <a:solidFill>
                  <a:srgbClr val="635F5F"/>
                </a:solidFill>
              </a:rPr>
              <a:pPr algn="ctr" eaLnBrk="1" hangingPunct="1"/>
              <a:t>‹N°›</a:t>
            </a:fld>
            <a:endParaRPr lang="fr-FR" altLang="fr-FR" sz="1000" baseline="0">
              <a:solidFill>
                <a:srgbClr val="635F5F"/>
              </a:solidFill>
            </a:endParaRPr>
          </a:p>
        </p:txBody>
      </p:sp>
      <p:pic>
        <p:nvPicPr>
          <p:cNvPr id="1034" name="Picture 10" descr="bande1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ufolep-logo-rvb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209550"/>
            <a:ext cx="201136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bande1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EE8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EE8019"/>
          </a:solidFill>
          <a:latin typeface="Arial" panose="020B0604020202020204" pitchFamily="34" charset="0"/>
          <a:ea typeface="ヒラギノ角ゴ Pro W3" pitchFamily="48" charset="-128"/>
        </a:defRPr>
      </a:lvl9pPr>
    </p:titleStyle>
    <p:bodyStyle>
      <a:lvl1pPr marL="290513" indent="-290513" algn="l" rtl="0" eaLnBrk="1" fontAlgn="base" hangingPunct="1">
        <a:spcBef>
          <a:spcPct val="20000"/>
        </a:spcBef>
        <a:spcAft>
          <a:spcPct val="0"/>
        </a:spcAft>
        <a:buClr>
          <a:srgbClr val="B0CB52"/>
        </a:buClr>
        <a:buSzPct val="70000"/>
        <a:buFont typeface="Zapf Dingbats" pitchFamily="48" charset="2"/>
        <a:buChar char=""/>
        <a:defRPr sz="2000" kern="1200">
          <a:solidFill>
            <a:srgbClr val="00A09E"/>
          </a:solidFill>
          <a:latin typeface="+mn-lt"/>
          <a:ea typeface="+mn-ea"/>
          <a:cs typeface="+mn-cs"/>
        </a:defRPr>
      </a:lvl1pPr>
      <a:lvl2pPr marL="954088" indent="-192088" algn="l" rtl="0" eaLnBrk="1" fontAlgn="base" hangingPunct="1">
        <a:spcBef>
          <a:spcPct val="20000"/>
        </a:spcBef>
        <a:spcAft>
          <a:spcPct val="0"/>
        </a:spcAft>
        <a:buClr>
          <a:srgbClr val="B0CB52"/>
        </a:buClr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525588" indent="-115888" algn="l" rtl="0" eaLnBrk="1" fontAlgn="base" hangingPunct="1">
        <a:spcBef>
          <a:spcPct val="20000"/>
        </a:spcBef>
        <a:spcAft>
          <a:spcPct val="0"/>
        </a:spcAft>
        <a:buClr>
          <a:srgbClr val="B0CB52"/>
        </a:buClr>
        <a:buFont typeface="Times" panose="02020603050405020304" pitchFamily="18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39975" indent="-342900" algn="l" rtl="0" eaLnBrk="1" fontAlgn="base" hangingPunct="1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835275" indent="-304800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sistant-juridique.fr/association_collegiale.jsp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affichTexte.do?cidTexte=LEGITEXT000006069570&amp;dateTexte=200905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ssociations.gouv.fr/la-responsabilite-des-dirigeant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01531-4D39-4655-A830-CD0B95393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co-présidence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413176-9EC9-4658-97F9-54FBC4790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Quelques clés pour installer une co-présidence dans votre association</a:t>
            </a:r>
          </a:p>
        </p:txBody>
      </p:sp>
    </p:spTree>
    <p:extLst>
      <p:ext uri="{BB962C8B-B14F-4D97-AF65-F5344CB8AC3E}">
        <p14:creationId xmlns:p14="http://schemas.microsoft.com/office/powerpoint/2010/main" val="37715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DDF89-A76C-4ED4-9F16-FA5267B5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275667"/>
            <a:ext cx="7772400" cy="762000"/>
          </a:xfrm>
        </p:spPr>
        <p:txBody>
          <a:bodyPr/>
          <a:lstStyle/>
          <a:p>
            <a:r>
              <a:rPr lang="fr-FR" dirty="0"/>
              <a:t>Utilise nos modèles de statuts et de règlement intérieur pour te lancer </a:t>
            </a:r>
          </a:p>
        </p:txBody>
      </p:sp>
      <p:pic>
        <p:nvPicPr>
          <p:cNvPr id="5" name="Espace réservé du contenu 4" descr="Une image contenant transport&#10;&#10;Description générée automatiquement">
            <a:extLst>
              <a:ext uri="{FF2B5EF4-FFF2-40B4-BE49-F238E27FC236}">
                <a16:creationId xmlns:a16="http://schemas.microsoft.com/office/drawing/2014/main" id="{0228547C-FBB4-4866-A19D-FFDD28621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38" y="1656667"/>
            <a:ext cx="2984523" cy="4220950"/>
          </a:xfr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F5DEE15-72C7-4FCB-8C84-E214D02A6212}"/>
              </a:ext>
            </a:extLst>
          </p:cNvPr>
          <p:cNvSpPr/>
          <p:nvPr/>
        </p:nvSpPr>
        <p:spPr bwMode="auto">
          <a:xfrm>
            <a:off x="467544" y="3429000"/>
            <a:ext cx="2232248" cy="762000"/>
          </a:xfrm>
          <a:prstGeom prst="roundRect">
            <a:avLst/>
          </a:prstGeom>
          <a:solidFill>
            <a:srgbClr val="00A0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Statuts </a:t>
            </a:r>
            <a:endParaRPr kumimoji="0" lang="fr-FR" sz="28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E3041BA-C7D0-4268-A594-744BBF524F50}"/>
              </a:ext>
            </a:extLst>
          </p:cNvPr>
          <p:cNvSpPr/>
          <p:nvPr/>
        </p:nvSpPr>
        <p:spPr bwMode="auto">
          <a:xfrm>
            <a:off x="6444208" y="3455622"/>
            <a:ext cx="2232248" cy="762000"/>
          </a:xfrm>
          <a:prstGeom prst="roundRect">
            <a:avLst/>
          </a:prstGeom>
          <a:solidFill>
            <a:srgbClr val="00A09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Règlement intérieur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BAFF93-13FD-4FF6-8D1A-AB1AFF0279F4}"/>
              </a:ext>
            </a:extLst>
          </p:cNvPr>
          <p:cNvSpPr txBox="1"/>
          <p:nvPr/>
        </p:nvSpPr>
        <p:spPr>
          <a:xfrm>
            <a:off x="827584" y="56612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rédaction de ces documents est déterminante dans la mise en place d’une co-présidence. Elle permet d’éviter l’insécurité juridique en actant les fonctionnements.  </a:t>
            </a:r>
          </a:p>
        </p:txBody>
      </p:sp>
    </p:spTree>
    <p:extLst>
      <p:ext uri="{BB962C8B-B14F-4D97-AF65-F5344CB8AC3E}">
        <p14:creationId xmlns:p14="http://schemas.microsoft.com/office/powerpoint/2010/main" val="2338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6AB07E-1BCC-462B-B52F-1DC5674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24744"/>
            <a:ext cx="7772400" cy="609600"/>
          </a:xfrm>
        </p:spPr>
        <p:txBody>
          <a:bodyPr/>
          <a:lstStyle/>
          <a:p>
            <a:r>
              <a:rPr lang="fr-FR" dirty="0"/>
              <a:t>Bravo, il ne te reste plus qu’à rassembler tes bénévoles et/ou tes </a:t>
            </a:r>
            <a:r>
              <a:rPr lang="fr-FR" dirty="0" err="1"/>
              <a:t>salarié·e·s</a:t>
            </a:r>
            <a:r>
              <a:rPr lang="fr-FR" dirty="0"/>
              <a:t> pour leur proposer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5EBA37-3200-4301-AC97-E20053223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53" r="79574" b="33983"/>
          <a:stretch/>
        </p:blipFill>
        <p:spPr>
          <a:xfrm>
            <a:off x="971600" y="2444805"/>
            <a:ext cx="1860467" cy="2165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7A2915-69EF-449D-ACF1-E3307D996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65"/>
          <a:stretch/>
        </p:blipFill>
        <p:spPr>
          <a:xfrm>
            <a:off x="4283968" y="2479083"/>
            <a:ext cx="3744416" cy="231806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849D4EC-7727-41AC-B4B0-DFB9C3BF77D3}"/>
              </a:ext>
            </a:extLst>
          </p:cNvPr>
          <p:cNvSpPr txBox="1"/>
          <p:nvPr/>
        </p:nvSpPr>
        <p:spPr>
          <a:xfrm>
            <a:off x="971600" y="544522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aller plus loin, il existe </a:t>
            </a:r>
            <a:r>
              <a:rPr lang="fr-FR" dirty="0">
                <a:hlinkClick r:id="rId5"/>
              </a:rPr>
              <a:t>l’association collégiale, </a:t>
            </a:r>
            <a:r>
              <a:rPr lang="fr-FR" dirty="0"/>
              <a:t>l’ensemble des membres du conseil d’administration est </a:t>
            </a:r>
            <a:r>
              <a:rPr lang="fr-FR" dirty="0" err="1"/>
              <a:t>co-président·e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23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B6AF3-EA76-4F7E-AD0F-5333BA92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49441"/>
            <a:ext cx="7772400" cy="609600"/>
          </a:xfrm>
        </p:spPr>
        <p:txBody>
          <a:bodyPr/>
          <a:lstStyle/>
          <a:p>
            <a:r>
              <a:rPr lang="fr-FR" dirty="0"/>
              <a:t>Si vous avez connu une de ces situations, la co-présidence peut être une solution pour votre association ! </a:t>
            </a:r>
            <a:br>
              <a:rPr lang="fr-FR" dirty="0"/>
            </a:br>
            <a:endParaRPr lang="fr-FR" dirty="0"/>
          </a:p>
        </p:txBody>
      </p:sp>
      <p:pic>
        <p:nvPicPr>
          <p:cNvPr id="8" name="Image 7" descr="Une image contenant jouet&#10;&#10;Description générée automatiquement">
            <a:extLst>
              <a:ext uri="{FF2B5EF4-FFF2-40B4-BE49-F238E27FC236}">
                <a16:creationId xmlns:a16="http://schemas.microsoft.com/office/drawing/2014/main" id="{7F2F0580-2E1F-4AE6-BA69-2832B50C8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980" y="4250628"/>
            <a:ext cx="1853560" cy="18535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C78C55-C170-49BE-800D-E4312E376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13" y="4406302"/>
            <a:ext cx="1756008" cy="17560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4B75663-CE59-4AC4-8C81-872ECFF84E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14" y="6786256"/>
            <a:ext cx="2394715" cy="25767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330AB7E-4B04-4375-BB19-092F1D430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49" y="1781416"/>
            <a:ext cx="2163733" cy="124974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192D1D3-ADBB-4945-8277-53D0A6EF2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951" y="1121831"/>
            <a:ext cx="1392230" cy="185356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3C025C3-BF65-4BA9-A20F-A28B9B617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412" y="2333431"/>
            <a:ext cx="1392230" cy="1964841"/>
          </a:xfrm>
          <a:prstGeom prst="rect">
            <a:avLst/>
          </a:prstGeom>
        </p:spPr>
      </p:pic>
      <p:sp>
        <p:nvSpPr>
          <p:cNvPr id="25" name="Phylactère : pensées 24">
            <a:extLst>
              <a:ext uri="{FF2B5EF4-FFF2-40B4-BE49-F238E27FC236}">
                <a16:creationId xmlns:a16="http://schemas.microsoft.com/office/drawing/2014/main" id="{744DD519-5929-4B6B-BEA8-5BCBA763E16B}"/>
              </a:ext>
            </a:extLst>
          </p:cNvPr>
          <p:cNvSpPr/>
          <p:nvPr/>
        </p:nvSpPr>
        <p:spPr bwMode="auto">
          <a:xfrm>
            <a:off x="235496" y="2780928"/>
            <a:ext cx="3161059" cy="1469700"/>
          </a:xfrm>
          <a:prstGeom prst="cloudCallout">
            <a:avLst>
              <a:gd name="adj1" fmla="val -19311"/>
              <a:gd name="adj2" fmla="val 7669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aimerait quitter la présidence mais il n’y pas de </a:t>
            </a:r>
            <a:r>
              <a:rPr kumimoji="0" lang="fr-FR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candidat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·e·</a:t>
            </a:r>
            <a:r>
              <a:rPr kumimoji="0" lang="fr-FR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fr-FR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Bulle narrative : ronde 25">
            <a:extLst>
              <a:ext uri="{FF2B5EF4-FFF2-40B4-BE49-F238E27FC236}">
                <a16:creationId xmlns:a16="http://schemas.microsoft.com/office/drawing/2014/main" id="{51D5508E-B636-4CA1-976E-8664BBFA269E}"/>
              </a:ext>
            </a:extLst>
          </p:cNvPr>
          <p:cNvSpPr/>
          <p:nvPr/>
        </p:nvSpPr>
        <p:spPr bwMode="auto">
          <a:xfrm>
            <a:off x="7740352" y="-2131801"/>
            <a:ext cx="2237309" cy="1076079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48" charset="-128"/>
            </a:endParaRPr>
          </a:p>
        </p:txBody>
      </p:sp>
      <p:sp>
        <p:nvSpPr>
          <p:cNvPr id="27" name="Bulle narrative : rectangle à coins arrondis 26">
            <a:extLst>
              <a:ext uri="{FF2B5EF4-FFF2-40B4-BE49-F238E27FC236}">
                <a16:creationId xmlns:a16="http://schemas.microsoft.com/office/drawing/2014/main" id="{9CF527E9-90A3-4650-A87C-9358076C5E5B}"/>
              </a:ext>
            </a:extLst>
          </p:cNvPr>
          <p:cNvSpPr/>
          <p:nvPr/>
        </p:nvSpPr>
        <p:spPr bwMode="auto">
          <a:xfrm>
            <a:off x="5508104" y="1854146"/>
            <a:ext cx="2484847" cy="721133"/>
          </a:xfrm>
          <a:prstGeom prst="wedgeRoundRect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présidence, c’est trop de responsabilités !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1348F4A0-8B44-469F-A95E-185F91F1B0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8359" y="4924053"/>
            <a:ext cx="2238925" cy="1365198"/>
          </a:xfrm>
          <a:prstGeom prst="rect">
            <a:avLst/>
          </a:prstGeom>
        </p:spPr>
      </p:pic>
      <p:sp>
        <p:nvSpPr>
          <p:cNvPr id="30" name="Phylactère : pensées 29">
            <a:extLst>
              <a:ext uri="{FF2B5EF4-FFF2-40B4-BE49-F238E27FC236}">
                <a16:creationId xmlns:a16="http://schemas.microsoft.com/office/drawing/2014/main" id="{9741A31C-EE93-47E2-9EEA-808AD5A4C803}"/>
              </a:ext>
            </a:extLst>
          </p:cNvPr>
          <p:cNvSpPr/>
          <p:nvPr/>
        </p:nvSpPr>
        <p:spPr bwMode="auto">
          <a:xfrm>
            <a:off x="3396555" y="4282721"/>
            <a:ext cx="3161059" cy="1001585"/>
          </a:xfrm>
          <a:prstGeom prst="cloudCallout">
            <a:avLst>
              <a:gd name="adj1" fmla="val 44801"/>
              <a:gd name="adj2" fmla="val 5452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 n’aurais jamais le temps de m’investir !</a:t>
            </a:r>
          </a:p>
        </p:txBody>
      </p:sp>
    </p:spTree>
    <p:extLst>
      <p:ext uri="{BB962C8B-B14F-4D97-AF65-F5344CB8AC3E}">
        <p14:creationId xmlns:p14="http://schemas.microsoft.com/office/powerpoint/2010/main" val="283714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34F28-4FF2-407E-80D8-7A545259B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1D27B-D4B4-4484-8EF5-16EA0BB5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76" y="1772816"/>
            <a:ext cx="7196336" cy="4572000"/>
          </a:xfrm>
        </p:spPr>
        <p:txBody>
          <a:bodyPr/>
          <a:lstStyle/>
          <a:p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Il existe de multiples raisons de mettre en place une co-présidence associative </a:t>
            </a:r>
          </a:p>
          <a:p>
            <a:pPr lvl="1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Une volonté politique liée</a:t>
            </a:r>
          </a:p>
          <a:p>
            <a:pPr lvl="2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à une envie de travailler plus collectivement, une participation renforcée des membres des organes de direction (lisser les responsabilités)</a:t>
            </a:r>
          </a:p>
          <a:p>
            <a:pPr lvl="2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au souhait de décentrer les décisions pour plus de démocratie</a:t>
            </a:r>
          </a:p>
          <a:p>
            <a:pPr lvl="2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à une prise en compte des réalités des disponibilités de chacun </a:t>
            </a:r>
          </a:p>
          <a:p>
            <a:pPr lvl="2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à une évolution des formes d’engagement</a:t>
            </a:r>
          </a:p>
          <a:p>
            <a:pPr marL="0" indent="0">
              <a:buNone/>
            </a:pPr>
            <a:endParaRPr lang="fr-FR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Mais aussi l’absence de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candidat·e·s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pour la suite de la présidence </a:t>
            </a:r>
            <a:r>
              <a:rPr lang="fr-FR">
                <a:latin typeface="Calibri Light" panose="020F0302020204030204" pitchFamily="34" charset="0"/>
                <a:cs typeface="Calibri Light" panose="020F0302020204030204" pitchFamily="34" charset="0"/>
              </a:rPr>
              <a:t>liée 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à la crainte d’avoir trop de responsabilités </a:t>
            </a:r>
          </a:p>
          <a:p>
            <a:pPr lvl="2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à la peur de ne pas avoir assez de temps </a:t>
            </a:r>
          </a:p>
          <a:p>
            <a:pPr lvl="2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à l’angoisse d’être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seul·e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2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endParaRPr lang="fr-FR" dirty="0"/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188B5170-002A-467D-A196-42617CBF8C71}"/>
              </a:ext>
            </a:extLst>
          </p:cNvPr>
          <p:cNvSpPr/>
          <p:nvPr/>
        </p:nvSpPr>
        <p:spPr bwMode="auto">
          <a:xfrm>
            <a:off x="6012160" y="513184"/>
            <a:ext cx="1682144" cy="1187624"/>
          </a:xfrm>
          <a:prstGeom prst="wedgeEllipseCallout">
            <a:avLst>
              <a:gd name="adj1" fmla="val 32023"/>
              <a:gd name="adj2" fmla="val 5366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Quelque soit la votre, passons le cap ensemble !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54564DF-0CC5-44F1-9F52-D13E4AD59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16" y="1766991"/>
            <a:ext cx="3456116" cy="44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4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39F44-A4E7-49E4-911D-271ADB711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8" y="429355"/>
            <a:ext cx="3400301" cy="1600200"/>
          </a:xfrm>
        </p:spPr>
        <p:txBody>
          <a:bodyPr/>
          <a:lstStyle/>
          <a:p>
            <a:r>
              <a:rPr lang="fr-FR" sz="3600" dirty="0"/>
              <a:t>Que dit la loi ?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6A7F07-968E-4451-BCA1-F109133AB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679" y="2058987"/>
            <a:ext cx="3400301" cy="4369658"/>
          </a:xfrm>
          <a:ln w="38100">
            <a:solidFill>
              <a:schemeClr val="tx2"/>
            </a:solidFill>
          </a:ln>
        </p:spPr>
        <p:txBody>
          <a:bodyPr/>
          <a:lstStyle/>
          <a:p>
            <a:pPr algn="just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loi association 1901 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dans son article 5</a:t>
            </a:r>
            <a:r>
              <a:rPr lang="fr-F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n’impose pas l’existence d’un modèle d’organisation. Le recours à la mise en place d’un conseil d’administration et/ou d’un bureau est une pratique répandue mais n’est qu’un usage. </a:t>
            </a:r>
          </a:p>
          <a:p>
            <a:pPr algn="just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En conséquence, sauf disposition législative ou réglementaire contraire propre à certaines catégories d'associations (non concernées dans le sport et l’animation), une association est </a:t>
            </a:r>
            <a:r>
              <a:rPr lang="fr-FR" b="1" dirty="0">
                <a:solidFill>
                  <a:srgbClr val="E51B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libre de définir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ses organes de fonctionnement, leurs attributions et l'organe habilité à la représenter vis-à-vis des tiers. 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5BB353D-BDD2-452D-8ED4-52B0B34699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5"/>
          <a:stretch/>
        </p:blipFill>
        <p:spPr>
          <a:xfrm flipH="1">
            <a:off x="4139952" y="987425"/>
            <a:ext cx="484911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9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98C31-8FD2-4EEA-96CC-7A6B648D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Combattons les préjugés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F9A8B-790D-46BC-98B3-172E2D35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706" y="2492896"/>
            <a:ext cx="4390256" cy="4572000"/>
          </a:xfrm>
        </p:spPr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Le partage des responsabilités ne relève QUE des décideurs et décideuses de l’association !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3C4C221-15E8-4906-A50C-9A8BD827D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24150" b="30701"/>
          <a:stretch/>
        </p:blipFill>
        <p:spPr>
          <a:xfrm>
            <a:off x="397768" y="1880828"/>
            <a:ext cx="369698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4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48780-9B74-46E1-A375-D4CC995C9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90600"/>
            <a:ext cx="8206680" cy="762000"/>
          </a:xfrm>
        </p:spPr>
        <p:txBody>
          <a:bodyPr/>
          <a:lstStyle/>
          <a:p>
            <a:r>
              <a:rPr lang="fr-FR" dirty="0"/>
              <a:t>Voyons ensemble quelles sont les fonctions indispensables à répartir :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85A7EA-A539-439A-901F-C49B541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00808"/>
            <a:ext cx="5254352" cy="4572000"/>
          </a:xfrm>
        </p:spPr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gestion financière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relation aux collectivités territoriales et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acteur·rice·s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public·que·s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Le suivi du contrat d’assurance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Animation du projet associatif (vie démocratique…) 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Selon la taille de l’association, il peut s’ajouter :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Le suivi technique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de.s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activité.s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gestion des ressources humaines professionnelles (recrutement, suivi des contrats…)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signature des contrats (commande, partenariats, prestations …) </a:t>
            </a:r>
          </a:p>
          <a:p>
            <a:pPr marL="0" indent="0">
              <a:buNone/>
            </a:pP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>
              <a:highlight>
                <a:srgbClr val="FFFF00"/>
              </a:highlight>
            </a:endParaRPr>
          </a:p>
        </p:txBody>
      </p:sp>
      <p:pic>
        <p:nvPicPr>
          <p:cNvPr id="9" name="Image 8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41508F56-0F19-4E38-BBF1-4F4715543D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6" b="12742"/>
          <a:stretch/>
        </p:blipFill>
        <p:spPr>
          <a:xfrm>
            <a:off x="6776593" y="3857625"/>
            <a:ext cx="2367407" cy="2638424"/>
          </a:xfrm>
          <a:prstGeom prst="rect">
            <a:avLst/>
          </a:prstGeom>
        </p:spPr>
      </p:pic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22157125-9565-46F9-86D9-DEBCAD33462B}"/>
              </a:ext>
            </a:extLst>
          </p:cNvPr>
          <p:cNvSpPr/>
          <p:nvPr/>
        </p:nvSpPr>
        <p:spPr bwMode="auto">
          <a:xfrm>
            <a:off x="6084174" y="1916832"/>
            <a:ext cx="2232242" cy="1656184"/>
          </a:xfrm>
          <a:prstGeom prst="wedgeEllipseCallout">
            <a:avLst>
              <a:gd name="adj1" fmla="val 32023"/>
              <a:gd name="adj2" fmla="val 5366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Gardez en tête, que vous êtes les mieux placés pour définir ces responsabilités en fonction de vos spécificités ! </a:t>
            </a:r>
          </a:p>
        </p:txBody>
      </p:sp>
    </p:spTree>
    <p:extLst>
      <p:ext uri="{BB962C8B-B14F-4D97-AF65-F5344CB8AC3E}">
        <p14:creationId xmlns:p14="http://schemas.microsoft.com/office/powerpoint/2010/main" val="33700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D2C381-4068-4968-8B15-89B683FF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902684"/>
            <a:ext cx="7772400" cy="609600"/>
          </a:xfrm>
        </p:spPr>
        <p:txBody>
          <a:bodyPr/>
          <a:lstStyle/>
          <a:p>
            <a:r>
              <a:rPr lang="fr-FR" dirty="0"/>
              <a:t>Concernant la notion de responsabilité 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AED7196D-E9F2-469D-BD2A-63F3C26C1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216" y="2184772"/>
            <a:ext cx="6791294" cy="45720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En tant que personne physique :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responsabilité de fait prime sur la responsabilité es qualité que ce soit pour la responsabilité pénale ou civile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loi ne condamnera pas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un·e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co-président·e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parce qu’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il·elle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est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co-président·e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A ce titre, vous ne serez pas responsable de l’agissement de votre </a:t>
            </a:r>
            <a:r>
              <a:rPr lang="fr-FR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co-président·e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 par exemple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Chaque bénévole conserve sa pleine responsabilité personnelle</a:t>
            </a: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B676D0A-7736-4121-A5D5-B3E7AA09BA4E}"/>
              </a:ext>
            </a:extLst>
          </p:cNvPr>
          <p:cNvSpPr txBox="1">
            <a:spLocks/>
          </p:cNvSpPr>
          <p:nvPr/>
        </p:nvSpPr>
        <p:spPr bwMode="auto">
          <a:xfrm>
            <a:off x="832048" y="1360860"/>
            <a:ext cx="78867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EE80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EE8019"/>
                </a:solidFill>
                <a:latin typeface="Arial" panose="020B0604020202020204" pitchFamily="34" charset="0"/>
                <a:ea typeface="ヒラギノ角ゴ Pro W3" pitchFamily="48" charset="-128"/>
              </a:defRPr>
            </a:lvl9pPr>
          </a:lstStyle>
          <a:p>
            <a:r>
              <a:rPr lang="fr-FR" sz="1600" baseline="0" dirty="0">
                <a:solidFill>
                  <a:srgbClr val="E51B58"/>
                </a:solidFill>
              </a:rPr>
              <a:t>Les associations, en tant que personne morale, sont soumises à deux types de responsabilité : la responsabilité pénale et la responsabilité civile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6743D7-C38E-4E31-9E9C-44FCAC222EEB}"/>
              </a:ext>
            </a:extLst>
          </p:cNvPr>
          <p:cNvSpPr txBox="1"/>
          <p:nvPr/>
        </p:nvSpPr>
        <p:spPr>
          <a:xfrm>
            <a:off x="5292080" y="552628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Pour en savoir plus </a:t>
            </a:r>
            <a:r>
              <a:rPr lang="fr-FR" dirty="0"/>
              <a:t>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9D06369-A2D8-48FF-ADBC-D4416150A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0" y="3522666"/>
            <a:ext cx="11620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0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2F02058-A935-46D7-8E80-D39A949AE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76" y="3445399"/>
            <a:ext cx="1038225" cy="288607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CC7F5A7-0EAC-4462-9AE8-76937F35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cas particulier des délits non intentionnels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E5CCA7-0B90-4D0F-9255-A4734218A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270576" cy="4572000"/>
          </a:xfrm>
        </p:spPr>
        <p:txBody>
          <a:bodyPr/>
          <a:lstStyle/>
          <a:p>
            <a:pPr algn="just"/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Si les personnes morales sont responsables pénalement de toute faute non intentionnelle de leurs organes ou représentants ayant entraîné une atteinte à l’intégrité physique constitutive du délit de blessures involontaires, </a:t>
            </a:r>
            <a:r>
              <a:rPr lang="fr-FR" sz="1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les personnes physiques </a:t>
            </a:r>
            <a:r>
              <a:rPr lang="fr-FR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qui n’ont pas causé directement le dommage, mais qui ont créé ou contribué à créer la situation qui a permis la réalisation du dommage ou qui n’ont pas pris les mesures permettant de l’éviter, ne seront responsables pénalement que dans la mesure ou il pourra être établi qu’elles ont :</a:t>
            </a:r>
          </a:p>
          <a:p>
            <a:pPr marL="0" indent="0">
              <a:buNone/>
            </a:pPr>
            <a:endParaRPr lang="fr-F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soit violé de façon </a:t>
            </a: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manifestement délibérée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une obligation particulière de prudence ou de sécurité prévue par la loi ou le règlement,</a:t>
            </a:r>
          </a:p>
          <a:p>
            <a:pPr lvl="1"/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soit commis une </a:t>
            </a:r>
            <a:r>
              <a:rPr lang="fr-FR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faute caractérisée </a:t>
            </a:r>
            <a:r>
              <a:rPr lang="fr-F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et qui exposait autrui à un risque d’une particulière gravité qu’elles ne pouvaient ignorer.</a:t>
            </a:r>
          </a:p>
        </p:txBody>
      </p:sp>
    </p:spTree>
    <p:extLst>
      <p:ext uri="{BB962C8B-B14F-4D97-AF65-F5344CB8AC3E}">
        <p14:creationId xmlns:p14="http://schemas.microsoft.com/office/powerpoint/2010/main" val="1015209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0BCE-71D8-4040-AF42-70D8AC3C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points de vigilance de la </a:t>
            </a:r>
            <a:r>
              <a:rPr lang="fr-FR" dirty="0" err="1"/>
              <a:t>co</a:t>
            </a:r>
            <a:r>
              <a:rPr lang="fr-FR" dirty="0"/>
              <a:t> présidence :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0F7CC-6B24-409A-A4FB-094A699B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6622504" cy="4572000"/>
          </a:xfrm>
        </p:spPr>
        <p:txBody>
          <a:bodyPr/>
          <a:lstStyle/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Le choix d’une co-présidence doit être décidé collectivement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Un choix démocratique doit être pris démocratiquement !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Une réflexion profonde doit être menée par l’association pour la répartition des responsabilités entre les 2 représentants légaux. Les statuts peuvent permettre de l’acter.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Double signature ou simple signature, prévoyez les modalités de fonctionnement. 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La complémentarité et la cohérence de la répartition des fonctions doivent être pensées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L’identification de la personne en charge des ressources humaines est indispensable dans le cas des associations employeuses </a:t>
            </a:r>
          </a:p>
          <a:p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Voter une ligne politique pour éviter de futur conflit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BD61AE-4521-4470-9D6B-6C1DF855B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93" t="14090" r="4431" b="47375"/>
          <a:stretch/>
        </p:blipFill>
        <p:spPr>
          <a:xfrm>
            <a:off x="6911752" y="1309609"/>
            <a:ext cx="2232248" cy="4949687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BA4F343-B847-4394-8BA9-BE1A03BF06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2"/>
          <a:stretch/>
        </p:blipFill>
        <p:spPr bwMode="auto">
          <a:xfrm>
            <a:off x="7164288" y="1916832"/>
            <a:ext cx="197644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710610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4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3" id="{4DBA1FB8-AA10-4900-9D84-7A1B56C4D3D2}" vid="{3A0F0810-A469-4209-8770-E09AB19F3F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UFOLEP-ModelePPT</Template>
  <TotalTime>4458</TotalTime>
  <Words>865</Words>
  <Application>Microsoft Office PowerPoint</Application>
  <PresentationFormat>Affichage à l'écran (4:3)</PresentationFormat>
  <Paragraphs>81</Paragraphs>
  <Slides>11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Zapf Dingbats</vt:lpstr>
      <vt:lpstr>Nouvelle présentation</vt:lpstr>
      <vt:lpstr>La co-présidence</vt:lpstr>
      <vt:lpstr>Si vous avez connu une de ces situations, la co-présidence peut être une solution pour votre association !  </vt:lpstr>
      <vt:lpstr>Présentation PowerPoint</vt:lpstr>
      <vt:lpstr>Que dit la loi ? </vt:lpstr>
      <vt:lpstr>Combattons les préjugés ! </vt:lpstr>
      <vt:lpstr>Voyons ensemble quelles sont les fonctions indispensables à répartir : </vt:lpstr>
      <vt:lpstr>Concernant la notion de responsabilité </vt:lpstr>
      <vt:lpstr>Le cas particulier des délits non intentionnels</vt:lpstr>
      <vt:lpstr>Les points de vigilance de la co présidence :  </vt:lpstr>
      <vt:lpstr>Utilise nos modèles de statuts et de règlement intérieur pour te lancer </vt:lpstr>
      <vt:lpstr>Bravo, il ne te reste plus qu’à rassembler tes bénévoles et/ou tes salarié·e·s pour leur proposer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Fanny SARRAIL-BRASSENS</dc:creator>
  <cp:lastModifiedBy>Fanny SARRAIL-BRASSENS</cp:lastModifiedBy>
  <cp:revision>71</cp:revision>
  <dcterms:created xsi:type="dcterms:W3CDTF">2018-10-26T08:52:04Z</dcterms:created>
  <dcterms:modified xsi:type="dcterms:W3CDTF">2019-11-07T07:32:22Z</dcterms:modified>
</cp:coreProperties>
</file>